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56">
          <p15:clr>
            <a:srgbClr val="9AA0A6"/>
          </p15:clr>
        </p15:guide>
        <p15:guide id="4" pos="150">
          <p15:clr>
            <a:srgbClr val="9AA0A6"/>
          </p15:clr>
        </p15:guide>
        <p15:guide id="5" pos="561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7A61A0-7CC4-478D-BE49-BE82CDFFD2E6}">
  <a:tblStyle styleId="{647A61A0-7CC4-478D-BE49-BE82CDFFD2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56" orient="horz"/>
        <p:guide pos="150"/>
        <p:guide pos="561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ebb95c6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ebb95c6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9ac8698d9_0_53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79ac8698d9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79ac8698d9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9ac8698d9_0_61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79ac8698d9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79ac8698d9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9ac8698d9_0_73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79ac8698d9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79ac8698d9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9ac8698d9_0_84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79ac8698d9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79ac8698d9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665ee3eb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c6665ee3eb_0_58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665ee3eb_0_86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c6665ee3eb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c6665ee3eb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665ee3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665ee3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9ac8698d9_0_0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9ac8698d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79ac8698d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9ac8698d9_0_15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79ac8698d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79ac8698d9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9ac8698d9_0_26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79ac8698d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79ac8698d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9ac8698d9_0_34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79ac8698d9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79ac8698d9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9ac8698d9_0_43:notes"/>
          <p:cNvSpPr/>
          <p:nvPr>
            <p:ph idx="2" type="sldImg"/>
          </p:nvPr>
        </p:nvSpPr>
        <p:spPr>
          <a:xfrm>
            <a:off x="685800" y="1143000"/>
            <a:ext cx="54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79ac8698d9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79ac8698d9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30400" y="2842900"/>
            <a:ext cx="6283200" cy="792600"/>
          </a:xfrm>
          <a:prstGeom prst="rect">
            <a:avLst/>
          </a:prstGeom>
          <a:solidFill>
            <a:srgbClr val="999999">
              <a:alpha val="6369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line">
  <p:cSld name="Keylin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5588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225587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">
  <p:cSld name="Title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25588" y="854615"/>
            <a:ext cx="86745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225587" y="4744402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1430400" y="2755650"/>
            <a:ext cx="6283200" cy="9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Advanced Regression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Explore Data Science Academy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03" y="888734"/>
            <a:ext cx="5048995" cy="336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6947255" y="3488269"/>
            <a:ext cx="2016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MSE:	 87.42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aseline="30000"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:	0.366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5"/>
          <p:cNvSpPr txBox="1"/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800" lIns="75600" spcFirstLastPara="1" rIns="75600" wrap="square" tIns="37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Univariate regression 2: On interview score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225575" y="118975"/>
            <a:ext cx="73668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800" lIns="75600" spcFirstLastPara="1" rIns="75600" wrap="square" tIns="37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 sz="1800"/>
              <a:t>Multiple linear regression: On aptitude &amp; interview scores</a:t>
            </a:r>
            <a:endParaRPr b="1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0" l="1774" r="23676" t="0"/>
          <a:stretch/>
        </p:blipFill>
        <p:spPr>
          <a:xfrm>
            <a:off x="1149518" y="1396128"/>
            <a:ext cx="4131944" cy="343646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2890862" y="1263992"/>
            <a:ext cx="942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MSE:	 33.165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aseline="30000"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:	  0.756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334107" y="1263992"/>
            <a:ext cx="1513200" cy="1380900"/>
          </a:xfrm>
          <a:prstGeom prst="wedgeRoundRectCallout">
            <a:avLst>
              <a:gd fmla="val -26473" name="adj1"/>
              <a:gd fmla="val -9248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Multivariate means we have </a:t>
            </a:r>
            <a:r>
              <a:rPr b="1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multiple predictor variables</a:t>
            </a: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 (multiple X</a:t>
            </a:r>
            <a:r>
              <a:rPr baseline="-25000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s).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7040608" y="2864623"/>
            <a:ext cx="1665600" cy="1638300"/>
          </a:xfrm>
          <a:prstGeom prst="wedgeRoundRectCallout">
            <a:avLst>
              <a:gd fmla="val -194123" name="adj1"/>
              <a:gd fmla="val -1648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With one variable, we had a </a:t>
            </a:r>
            <a:r>
              <a:rPr b="1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straight line</a:t>
            </a: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With 2+ variables, we get a </a:t>
            </a:r>
            <a:r>
              <a:rPr b="1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flat</a:t>
            </a: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plane </a:t>
            </a: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(known as a hyperplane).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840" y="796559"/>
            <a:ext cx="1865505" cy="1584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 rot="2375856">
            <a:off x="6800656" y="2133084"/>
            <a:ext cx="941807" cy="27444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28133">
            <a:off x="5191256" y="3390538"/>
            <a:ext cx="2245988" cy="56772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>
            <p:ph type="title"/>
          </p:nvPr>
        </p:nvSpPr>
        <p:spPr>
          <a:xfrm>
            <a:off x="225587" y="118972"/>
            <a:ext cx="5723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800" lIns="75600" spcFirstLastPara="1" rIns="75600" wrap="square" tIns="37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 sz="1800"/>
              <a:t>Model selection problems</a:t>
            </a:r>
            <a:endParaRPr b="1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225587" y="740322"/>
            <a:ext cx="4680600" cy="38880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405A"/>
                </a:solidFill>
              </a:rPr>
              <a:t>We’ll learn about ways to solve the following problems:</a:t>
            </a:r>
            <a:endParaRPr b="1"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 u="sng">
                <a:solidFill>
                  <a:srgbClr val="03405A"/>
                </a:solidFill>
              </a:rPr>
              <a:t>Model overfitting</a:t>
            </a:r>
            <a:r>
              <a:rPr lang="en">
                <a:solidFill>
                  <a:srgbClr val="03405A"/>
                </a:solidFill>
              </a:rPr>
              <a:t> - occurs when we have a large number of predictor variables (X</a:t>
            </a:r>
            <a:r>
              <a:rPr baseline="-25000" lang="en">
                <a:solidFill>
                  <a:srgbClr val="03405A"/>
                </a:solidFill>
              </a:rPr>
              <a:t>j</a:t>
            </a:r>
            <a:r>
              <a:rPr lang="en">
                <a:solidFill>
                  <a:srgbClr val="03405A"/>
                </a:solidFill>
              </a:rPr>
              <a:t>s) compared to the number of data points.</a:t>
            </a:r>
            <a:endParaRPr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 u="sng">
                <a:solidFill>
                  <a:srgbClr val="03405A"/>
                </a:solidFill>
              </a:rPr>
              <a:t>Collinearity</a:t>
            </a:r>
            <a:r>
              <a:rPr lang="en">
                <a:solidFill>
                  <a:srgbClr val="03405A"/>
                </a:solidFill>
              </a:rPr>
              <a:t> - when the predictor variables (X</a:t>
            </a:r>
            <a:r>
              <a:rPr baseline="-25000" lang="en">
                <a:solidFill>
                  <a:srgbClr val="03405A"/>
                </a:solidFill>
              </a:rPr>
              <a:t>j</a:t>
            </a:r>
            <a:r>
              <a:rPr lang="en">
                <a:solidFill>
                  <a:srgbClr val="03405A"/>
                </a:solidFill>
              </a:rPr>
              <a:t>s) are correlated to one another.</a:t>
            </a:r>
            <a:endParaRPr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 u="sng">
                <a:solidFill>
                  <a:srgbClr val="03405A"/>
                </a:solidFill>
              </a:rPr>
              <a:t>Model interpretability</a:t>
            </a:r>
            <a:r>
              <a:rPr lang="en">
                <a:solidFill>
                  <a:srgbClr val="03405A"/>
                </a:solidFill>
              </a:rPr>
              <a:t> - can we actually explain the model to someone, given that it has so many parameters?</a:t>
            </a:r>
            <a:endParaRPr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 u="sng">
                <a:solidFill>
                  <a:srgbClr val="03405A"/>
                </a:solidFill>
              </a:rPr>
              <a:t>Assuming the wrong shape of </a:t>
            </a:r>
            <a:r>
              <a:rPr i="1" lang="en" u="sng">
                <a:solidFill>
                  <a:srgbClr val="03405A"/>
                </a:solidFill>
              </a:rPr>
              <a:t>f</a:t>
            </a:r>
            <a:r>
              <a:rPr lang="en">
                <a:solidFill>
                  <a:srgbClr val="03405A"/>
                </a:solidFill>
              </a:rPr>
              <a:t> - there are many alternatives to linear regression, including random forests, support vector machines, decision trees, among others.</a:t>
            </a:r>
            <a:endParaRPr>
              <a:solidFill>
                <a:srgbClr val="03405A"/>
              </a:solidFill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37314">
            <a:off x="5736610" y="1906066"/>
            <a:ext cx="1026996" cy="13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8942">
            <a:off x="7234669" y="2701057"/>
            <a:ext cx="1597759" cy="159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55902">
            <a:off x="6102466" y="1091515"/>
            <a:ext cx="2544460" cy="8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5448326" y="3851069"/>
            <a:ext cx="1657800" cy="6648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Metrics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Your EGAD Regression Sprint Heatmap</a:t>
            </a:r>
            <a:endParaRPr sz="1800"/>
          </a:p>
        </p:txBody>
      </p:sp>
      <p:sp>
        <p:nvSpPr>
          <p:cNvPr id="235" name="Google Shape;235;p28"/>
          <p:cNvSpPr/>
          <p:nvPr/>
        </p:nvSpPr>
        <p:spPr>
          <a:xfrm>
            <a:off x="3694246" y="964406"/>
            <a:ext cx="1657800" cy="439500"/>
          </a:xfrm>
          <a:prstGeom prst="rect">
            <a:avLst/>
          </a:prstGeom>
          <a:solidFill>
            <a:srgbClr val="B2CF6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Gather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5448354" y="964406"/>
            <a:ext cx="1657800" cy="439500"/>
          </a:xfrm>
          <a:prstGeom prst="rect">
            <a:avLst/>
          </a:prstGeom>
          <a:solidFill>
            <a:srgbClr val="47BBB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1944660" y="964406"/>
            <a:ext cx="1657800" cy="439500"/>
          </a:xfrm>
          <a:prstGeom prst="rect">
            <a:avLst/>
          </a:prstGeom>
          <a:solidFill>
            <a:srgbClr val="F9B32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7242068" y="964406"/>
            <a:ext cx="1657800" cy="439500"/>
          </a:xfrm>
          <a:prstGeom prst="rect">
            <a:avLst/>
          </a:prstGeom>
          <a:solidFill>
            <a:srgbClr val="EB45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3694238" y="1516237"/>
            <a:ext cx="1657800" cy="6648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Landscape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5448344" y="1516237"/>
            <a:ext cx="1657800" cy="66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Value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7242057" y="1516237"/>
            <a:ext cx="1657800" cy="664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Management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1944650" y="1516237"/>
            <a:ext cx="1657800" cy="6648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3694238" y="2294515"/>
            <a:ext cx="1657800" cy="6648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5448344" y="2294515"/>
            <a:ext cx="1657800" cy="6648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1944650" y="2294515"/>
            <a:ext cx="1657800" cy="6648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 Telling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7242057" y="2294515"/>
            <a:ext cx="1657800" cy="664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3694229" y="3072792"/>
            <a:ext cx="1657800" cy="664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Engineering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5448335" y="3072792"/>
            <a:ext cx="1657800" cy="6648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Governance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1944642" y="3072792"/>
            <a:ext cx="1657800" cy="6648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7242048" y="3072792"/>
            <a:ext cx="1657800" cy="664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3694220" y="3851069"/>
            <a:ext cx="1657800" cy="664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1944632" y="3851069"/>
            <a:ext cx="1657800" cy="66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7242039" y="3851069"/>
            <a:ext cx="1657800" cy="66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225636" y="1516237"/>
            <a:ext cx="1657800" cy="664800"/>
          </a:xfrm>
          <a:prstGeom prst="rect">
            <a:avLst/>
          </a:prstGeom>
          <a:solidFill>
            <a:srgbClr val="03405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90D1ED"/>
                </a:solidFill>
              </a:rPr>
              <a:t>DRAFT</a:t>
            </a:r>
            <a:endParaRPr b="1">
              <a:solidFill>
                <a:srgbClr val="90D1ED"/>
              </a:solidFill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225636" y="2294515"/>
            <a:ext cx="1657800" cy="664800"/>
          </a:xfrm>
          <a:prstGeom prst="rect">
            <a:avLst/>
          </a:prstGeom>
          <a:solidFill>
            <a:srgbClr val="03405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90D1ED"/>
                </a:solidFill>
              </a:rPr>
              <a:t>DO</a:t>
            </a:r>
            <a:endParaRPr b="1">
              <a:solidFill>
                <a:srgbClr val="90D1ED"/>
              </a:solidFill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225628" y="3072792"/>
            <a:ext cx="1657800" cy="664800"/>
          </a:xfrm>
          <a:prstGeom prst="rect">
            <a:avLst/>
          </a:prstGeom>
          <a:solidFill>
            <a:srgbClr val="03405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90D1ED"/>
                </a:solidFill>
              </a:rPr>
              <a:t>DELIVER</a:t>
            </a:r>
            <a:endParaRPr b="1">
              <a:solidFill>
                <a:srgbClr val="90D1ED"/>
              </a:solidFill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225619" y="3851069"/>
            <a:ext cx="1657800" cy="664800"/>
          </a:xfrm>
          <a:prstGeom prst="rect">
            <a:avLst/>
          </a:prstGeom>
          <a:solidFill>
            <a:srgbClr val="03405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90D1ED"/>
                </a:solidFill>
              </a:rPr>
              <a:t>DECOMPRESS</a:t>
            </a:r>
            <a:endParaRPr b="1">
              <a:solidFill>
                <a:srgbClr val="90D1E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160622" y="754725"/>
            <a:ext cx="7586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Machine learning is the study of  </a:t>
            </a:r>
            <a:r>
              <a:rPr b="1" lang="en"/>
              <a:t>software that automatically learns</a:t>
            </a:r>
            <a:r>
              <a:rPr lang="en"/>
              <a:t> from experience.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2" name="Google Shape;72;p17"/>
          <p:cNvGrpSpPr/>
          <p:nvPr/>
        </p:nvGrpSpPr>
        <p:grpSpPr>
          <a:xfrm>
            <a:off x="201075" y="1729130"/>
            <a:ext cx="1843270" cy="802872"/>
            <a:chOff x="-4024" y="1570491"/>
            <a:chExt cx="2128242" cy="720000"/>
          </a:xfrm>
        </p:grpSpPr>
        <p:sp>
          <p:nvSpPr>
            <p:cNvPr id="73" name="Google Shape;73;p17"/>
            <p:cNvSpPr/>
            <p:nvPr/>
          </p:nvSpPr>
          <p:spPr>
            <a:xfrm>
              <a:off x="254318" y="1570491"/>
              <a:ext cx="1869900" cy="720000"/>
            </a:xfrm>
            <a:prstGeom prst="homePlate">
              <a:avLst>
                <a:gd fmla="val 28000" name="adj"/>
              </a:avLst>
            </a:prstGeom>
            <a:solidFill>
              <a:srgbClr val="03405A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7000" lIns="27000" spcFirstLastPara="1" rIns="27000" wrap="square" tIns="27000">
              <a:noAutofit/>
            </a:bodyPr>
            <a:lstStyle/>
            <a:p>
              <a:pPr indent="0" lvl="0" marL="13970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D1ED"/>
                </a:buClr>
                <a:buSzPts val="1200"/>
                <a:buFont typeface="Montserrat"/>
                <a:buNone/>
              </a:pPr>
              <a:r>
                <a:rPr b="1" i="0" lang="en" sz="1200" u="none" cap="none" strike="noStrike">
                  <a:solidFill>
                    <a:srgbClr val="90D1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Supervised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-4024" y="1750498"/>
              <a:ext cx="468000" cy="360000"/>
            </a:xfrm>
            <a:prstGeom prst="ellipse">
              <a:avLst/>
            </a:prstGeom>
            <a:solidFill>
              <a:srgbClr val="03405A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D1ED"/>
                </a:buClr>
                <a:buSzPts val="1200"/>
                <a:buFont typeface="Montserrat"/>
                <a:buNone/>
              </a:pPr>
              <a:r>
                <a:rPr b="1" i="0" lang="en" sz="1200" u="none" cap="none" strike="noStrike">
                  <a:solidFill>
                    <a:srgbClr val="90D1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7"/>
          <p:cNvSpPr txBox="1"/>
          <p:nvPr/>
        </p:nvSpPr>
        <p:spPr>
          <a:xfrm>
            <a:off x="2191163" y="1728956"/>
            <a:ext cx="2558700" cy="8070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Given sets of input-output pairs (x’s and y’s), the algorithm finds </a:t>
            </a: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hidden relationships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 the data (function approximation)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2191163" y="2741176"/>
            <a:ext cx="2558700" cy="8070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Given input data only, the algorithm identifies </a:t>
            </a: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clusters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anomalies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 the data.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7" name="Google Shape;77;p17"/>
          <p:cNvGrpSpPr/>
          <p:nvPr/>
        </p:nvGrpSpPr>
        <p:grpSpPr>
          <a:xfrm>
            <a:off x="201075" y="3828492"/>
            <a:ext cx="1843270" cy="802872"/>
            <a:chOff x="-4024" y="1570491"/>
            <a:chExt cx="2128242" cy="720000"/>
          </a:xfrm>
        </p:grpSpPr>
        <p:sp>
          <p:nvSpPr>
            <p:cNvPr id="78" name="Google Shape;78;p17"/>
            <p:cNvSpPr/>
            <p:nvPr/>
          </p:nvSpPr>
          <p:spPr>
            <a:xfrm>
              <a:off x="254318" y="1570491"/>
              <a:ext cx="1869900" cy="720000"/>
            </a:xfrm>
            <a:prstGeom prst="homePlate">
              <a:avLst>
                <a:gd fmla="val 28000" name="adj"/>
              </a:avLst>
            </a:prstGeom>
            <a:solidFill>
              <a:srgbClr val="03405A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7000" lIns="27000" spcFirstLastPara="1" rIns="27000" wrap="square" tIns="27000">
              <a:noAutofit/>
            </a:bodyPr>
            <a:lstStyle/>
            <a:p>
              <a:pPr indent="0" lvl="0" marL="13970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D1ED"/>
                </a:buClr>
                <a:buSzPts val="1200"/>
                <a:buFont typeface="Montserrat"/>
                <a:buNone/>
              </a:pPr>
              <a:r>
                <a:rPr b="1" i="0" lang="en" sz="1200" u="none" cap="none" strike="noStrike">
                  <a:solidFill>
                    <a:srgbClr val="90D1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Reinforcement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-4024" y="1750498"/>
              <a:ext cx="468000" cy="360000"/>
            </a:xfrm>
            <a:prstGeom prst="ellipse">
              <a:avLst/>
            </a:prstGeom>
            <a:solidFill>
              <a:srgbClr val="03405A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D1ED"/>
                </a:buClr>
                <a:buSzPts val="1200"/>
                <a:buFont typeface="Montserrat"/>
                <a:buNone/>
              </a:pPr>
              <a:r>
                <a:rPr b="1" i="0" lang="en" sz="1200" u="none" cap="none" strike="noStrike">
                  <a:solidFill>
                    <a:srgbClr val="90D1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17"/>
          <p:cNvSpPr txBox="1"/>
          <p:nvPr/>
        </p:nvSpPr>
        <p:spPr>
          <a:xfrm>
            <a:off x="2191163" y="3828319"/>
            <a:ext cx="2558700" cy="8070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Given an environment and a reward function, the algorithm optimises its actions to </a:t>
            </a: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maximise its reward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225581" y="1193138"/>
            <a:ext cx="4524000" cy="303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Types of machine learning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5010713" y="1193138"/>
            <a:ext cx="3958800" cy="303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</a:t>
            </a:r>
            <a:r>
              <a:rPr b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it used?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201075" y="2743423"/>
            <a:ext cx="1843270" cy="802872"/>
            <a:chOff x="-4024" y="1570491"/>
            <a:chExt cx="2128242" cy="720000"/>
          </a:xfrm>
        </p:grpSpPr>
        <p:sp>
          <p:nvSpPr>
            <p:cNvPr id="84" name="Google Shape;84;p17"/>
            <p:cNvSpPr/>
            <p:nvPr/>
          </p:nvSpPr>
          <p:spPr>
            <a:xfrm>
              <a:off x="254318" y="1570491"/>
              <a:ext cx="1869900" cy="720000"/>
            </a:xfrm>
            <a:prstGeom prst="homePlate">
              <a:avLst>
                <a:gd fmla="val 28000" name="adj"/>
              </a:avLst>
            </a:prstGeom>
            <a:solidFill>
              <a:srgbClr val="03405A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7000" lIns="27000" spcFirstLastPara="1" rIns="27000" wrap="square" tIns="27000">
              <a:noAutofit/>
            </a:bodyPr>
            <a:lstStyle/>
            <a:p>
              <a:pPr indent="0" lvl="0" marL="13970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D1ED"/>
                </a:buClr>
                <a:buSzPts val="1200"/>
                <a:buFont typeface="Montserrat"/>
                <a:buNone/>
              </a:pPr>
              <a:r>
                <a:rPr b="1" i="0" lang="en" sz="1200" u="none" cap="none" strike="noStrike">
                  <a:solidFill>
                    <a:srgbClr val="90D1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Unsupervised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-4024" y="1750498"/>
              <a:ext cx="468000" cy="360000"/>
            </a:xfrm>
            <a:prstGeom prst="ellipse">
              <a:avLst/>
            </a:prstGeom>
            <a:solidFill>
              <a:srgbClr val="03405A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D1ED"/>
                </a:buClr>
                <a:buSzPts val="1200"/>
                <a:buFont typeface="Montserrat"/>
                <a:buNone/>
              </a:pPr>
              <a:r>
                <a:rPr b="1" i="0" lang="en" sz="1200" u="none" cap="none" strike="noStrike">
                  <a:solidFill>
                    <a:srgbClr val="90D1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7"/>
          <p:cNvSpPr txBox="1"/>
          <p:nvPr/>
        </p:nvSpPr>
        <p:spPr>
          <a:xfrm>
            <a:off x="5010709" y="1724135"/>
            <a:ext cx="2340000" cy="8070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/ Classification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Credit &amp; Insurance underwriting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Cancer detection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Speech recognition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010709" y="2741176"/>
            <a:ext cx="2340000" cy="8070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Clustering / Grouping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systems 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Fraud Detection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010709" y="3823497"/>
            <a:ext cx="2340000" cy="8070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Self-driving Cars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Autonomous Robots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Utilities (traffic management)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Game Playing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10554" l="0" r="0" t="5882"/>
          <a:stretch/>
        </p:blipFill>
        <p:spPr>
          <a:xfrm>
            <a:off x="7611788" y="1724138"/>
            <a:ext cx="1357800" cy="81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1486" r="3834" t="0"/>
          <a:stretch/>
        </p:blipFill>
        <p:spPr>
          <a:xfrm>
            <a:off x="7611788" y="2741176"/>
            <a:ext cx="1357801" cy="8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b="0" l="2426" r="2435" t="0"/>
          <a:stretch/>
        </p:blipFill>
        <p:spPr>
          <a:xfrm>
            <a:off x="7611788" y="3828319"/>
            <a:ext cx="1357800" cy="80281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225588" y="118978"/>
            <a:ext cx="86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909C"/>
                </a:solidFill>
                <a:latin typeface="Montserrat"/>
                <a:ea typeface="Montserrat"/>
                <a:cs typeface="Montserrat"/>
                <a:sym typeface="Montserrat"/>
              </a:rPr>
              <a:t>What is Machine Learning?</a:t>
            </a:r>
            <a:endParaRPr b="1" sz="1800">
              <a:solidFill>
                <a:srgbClr val="7890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128700" y="923625"/>
            <a:ext cx="2349300" cy="575100"/>
          </a:xfrm>
          <a:prstGeom prst="homePlat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76075" lIns="76075" spcFirstLastPara="1" rIns="76075" wrap="square" tIns="76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2293575" y="931997"/>
            <a:ext cx="2349300" cy="5751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Building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458450" y="932006"/>
            <a:ext cx="2349300" cy="5751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28700" y="3027656"/>
            <a:ext cx="2064600" cy="12684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-222250" lvl="0" marL="34290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1" marL="685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Impute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1" marL="685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Normalise/Standardise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1" marL="685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Label/Dummy encode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Train-Test split / Kfold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2" name="Google Shape;102;p18"/>
          <p:cNvGrpSpPr/>
          <p:nvPr/>
        </p:nvGrpSpPr>
        <p:grpSpPr>
          <a:xfrm>
            <a:off x="41586" y="1726556"/>
            <a:ext cx="2529452" cy="1124025"/>
            <a:chOff x="-20753" y="2660925"/>
            <a:chExt cx="3372603" cy="1498700"/>
          </a:xfrm>
        </p:grpSpPr>
        <p:pic>
          <p:nvPicPr>
            <p:cNvPr id="103" name="Google Shape;103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0753" y="2660925"/>
              <a:ext cx="1766103" cy="149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8"/>
            <p:cNvSpPr txBox="1"/>
            <p:nvPr/>
          </p:nvSpPr>
          <p:spPr>
            <a:xfrm>
              <a:off x="1971550" y="3511038"/>
              <a:ext cx="13803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Montserrat"/>
                  <a:ea typeface="Montserrat"/>
                  <a:cs typeface="Montserrat"/>
                  <a:sym typeface="Montserrat"/>
                </a:rPr>
                <a:t>Training set </a:t>
              </a:r>
              <a:endParaRPr b="1" sz="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" name="Google Shape;105;p18"/>
            <p:cNvSpPr txBox="1"/>
            <p:nvPr/>
          </p:nvSpPr>
          <p:spPr>
            <a:xfrm>
              <a:off x="1971550" y="3194488"/>
              <a:ext cx="13803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set </a:t>
              </a:r>
              <a:endParaRPr b="1" sz="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1808650" y="3355750"/>
              <a:ext cx="175800" cy="37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1808650" y="3672300"/>
              <a:ext cx="175800" cy="37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881" y="1924775"/>
            <a:ext cx="916131" cy="9639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2293575" y="3027656"/>
            <a:ext cx="2114100" cy="12684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-222250" lvl="0" marL="34290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Hyperparameter Tuning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5956" y="1764713"/>
            <a:ext cx="1079052" cy="11240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6623325" y="923625"/>
            <a:ext cx="2349300" cy="5751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508175" y="3027656"/>
            <a:ext cx="2114100" cy="12684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-222250" lvl="0" marL="34290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Evaluate Model on Test set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 Performance metrics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722775" y="3027656"/>
            <a:ext cx="2114100" cy="12684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-222250" lvl="0" marL="34290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Hosting and Versioning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Containerization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1" marL="685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2250" lvl="1" marL="685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Kubernetes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2125" y="1747957"/>
            <a:ext cx="1571606" cy="117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1924" y="1796789"/>
            <a:ext cx="869822" cy="101734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25588" y="118978"/>
            <a:ext cx="86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909C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in Practice</a:t>
            </a:r>
            <a:endParaRPr b="1" sz="1800">
              <a:solidFill>
                <a:srgbClr val="7890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is the broad term used to </a:t>
            </a: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machines with cognitive ability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3198729" y="1125935"/>
            <a:ext cx="2746500" cy="714300"/>
          </a:xfrm>
          <a:prstGeom prst="rect">
            <a:avLst/>
          </a:prstGeom>
          <a:solidFill>
            <a:srgbClr val="741B47"/>
          </a:solidFill>
          <a:ln cap="flat" cmpd="sng" w="1905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b="1" i="0" sz="1400" u="none" cap="none" strike="noStrike">
              <a:solidFill>
                <a:srgbClr val="EAD1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475046" y="2071944"/>
            <a:ext cx="1767000" cy="714300"/>
          </a:xfrm>
          <a:prstGeom prst="rect">
            <a:avLst/>
          </a:prstGeom>
          <a:solidFill>
            <a:srgbClr val="78909C"/>
          </a:solidFill>
          <a:ln cap="flat" cmpd="sng" w="19050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Deduction, Reasoning, Problem Solving</a:t>
            </a:r>
            <a:endParaRPr b="1" i="0" sz="1400" u="none" cap="none" strike="noStrike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1554103" y="3017953"/>
            <a:ext cx="1767000" cy="714300"/>
          </a:xfrm>
          <a:prstGeom prst="rect">
            <a:avLst/>
          </a:prstGeom>
          <a:solidFill>
            <a:srgbClr val="78909C"/>
          </a:solidFill>
          <a:ln cap="flat" cmpd="sng" w="19050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 i="0" sz="1400" u="none" cap="none" strike="noStrike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609395" y="2071944"/>
            <a:ext cx="1767000" cy="714300"/>
          </a:xfrm>
          <a:prstGeom prst="rect">
            <a:avLst/>
          </a:prstGeom>
          <a:solidFill>
            <a:srgbClr val="78909C"/>
          </a:solidFill>
          <a:ln cap="flat" cmpd="sng" w="19050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</a:t>
            </a:r>
            <a:endParaRPr b="1" i="0" sz="1400" u="none" cap="none" strike="noStrike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4743745" y="2071944"/>
            <a:ext cx="1767000" cy="714300"/>
          </a:xfrm>
          <a:prstGeom prst="rect">
            <a:avLst/>
          </a:prstGeom>
          <a:solidFill>
            <a:srgbClr val="78909C"/>
          </a:solidFill>
          <a:ln cap="flat" cmpd="sng" w="19050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Robotics and Automation</a:t>
            </a:r>
            <a:endParaRPr b="1" i="0" sz="1400" u="none" cap="none" strike="noStrike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6878094" y="2071944"/>
            <a:ext cx="1767000" cy="714300"/>
          </a:xfrm>
          <a:prstGeom prst="rect">
            <a:avLst/>
          </a:prstGeom>
          <a:solidFill>
            <a:srgbClr val="78909C"/>
          </a:solidFill>
          <a:ln cap="flat" cmpd="sng" w="19050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Expert Systems</a:t>
            </a:r>
            <a:endParaRPr b="1" i="0" sz="1400" u="none" cap="none" strike="noStrike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3688453" y="3017953"/>
            <a:ext cx="1767000" cy="714300"/>
          </a:xfrm>
          <a:prstGeom prst="rect">
            <a:avLst/>
          </a:prstGeom>
          <a:solidFill>
            <a:srgbClr val="78909C"/>
          </a:solidFill>
          <a:ln cap="flat" cmpd="sng" w="19050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Processing</a:t>
            </a:r>
            <a:endParaRPr b="1" i="0" sz="1400" u="none" cap="none" strike="noStrike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5822802" y="3017953"/>
            <a:ext cx="1767000" cy="714300"/>
          </a:xfrm>
          <a:prstGeom prst="rect">
            <a:avLst/>
          </a:prstGeom>
          <a:solidFill>
            <a:srgbClr val="78909C"/>
          </a:solidFill>
          <a:ln cap="flat" cmpd="sng" w="19050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Intelligent Visuals and Knowledge Representation</a:t>
            </a:r>
            <a:endParaRPr b="1" i="0" sz="1400" u="none" cap="none" strike="noStrike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475037" y="3963962"/>
            <a:ext cx="1767000" cy="714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78909C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</a:t>
            </a:r>
            <a:endParaRPr b="1" i="0" sz="1400" u="none" cap="none" strike="noStrike">
              <a:solidFill>
                <a:srgbClr val="7890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2609386" y="3963962"/>
            <a:ext cx="1767000" cy="714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78909C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b="1" i="0" sz="1400" u="none" cap="none" strike="noStrike">
              <a:solidFill>
                <a:srgbClr val="7890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743736" y="3963962"/>
            <a:ext cx="1767000" cy="714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625" lIns="25625" spcFirstLastPara="1" rIns="25625" wrap="square" tIns="2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400">
                <a:solidFill>
                  <a:srgbClr val="78909C"/>
                </a:solidFill>
                <a:latin typeface="Montserrat"/>
                <a:ea typeface="Montserrat"/>
                <a:cs typeface="Montserrat"/>
                <a:sym typeface="Montserrat"/>
              </a:rPr>
              <a:t>Reinforcement Learning</a:t>
            </a:r>
            <a:endParaRPr b="1" i="0" sz="1400" u="none" cap="none" strike="noStrike">
              <a:solidFill>
                <a:srgbClr val="7890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" name="Google Shape;133;p19"/>
          <p:cNvCxnSpPr>
            <a:stCxn id="122" idx="2"/>
            <a:endCxn id="128" idx="0"/>
          </p:cNvCxnSpPr>
          <p:nvPr/>
        </p:nvCxnSpPr>
        <p:spPr>
          <a:xfrm flipH="1" rot="-5400000">
            <a:off x="3983379" y="2428835"/>
            <a:ext cx="1177800" cy="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9"/>
          <p:cNvCxnSpPr>
            <a:stCxn id="122" idx="2"/>
            <a:endCxn id="129" idx="0"/>
          </p:cNvCxnSpPr>
          <p:nvPr/>
        </p:nvCxnSpPr>
        <p:spPr>
          <a:xfrm flipH="1" rot="-5400000">
            <a:off x="5050179" y="1362035"/>
            <a:ext cx="1177800" cy="2134200"/>
          </a:xfrm>
          <a:prstGeom prst="bentConnector3">
            <a:avLst>
              <a:gd fmla="val 9668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>
            <a:stCxn id="122" idx="2"/>
            <a:endCxn id="124" idx="0"/>
          </p:cNvCxnSpPr>
          <p:nvPr/>
        </p:nvCxnSpPr>
        <p:spPr>
          <a:xfrm rot="5400000">
            <a:off x="2915829" y="1361885"/>
            <a:ext cx="1177800" cy="2134500"/>
          </a:xfrm>
          <a:prstGeom prst="bentConnector3">
            <a:avLst>
              <a:gd fmla="val 9668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9"/>
          <p:cNvCxnSpPr>
            <a:stCxn id="122" idx="2"/>
            <a:endCxn id="123" idx="0"/>
          </p:cNvCxnSpPr>
          <p:nvPr/>
        </p:nvCxnSpPr>
        <p:spPr>
          <a:xfrm rot="5400000">
            <a:off x="2849529" y="349385"/>
            <a:ext cx="231600" cy="3213300"/>
          </a:xfrm>
          <a:prstGeom prst="bentConnector3">
            <a:avLst>
              <a:gd fmla="val 50024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>
            <a:stCxn id="122" idx="2"/>
            <a:endCxn id="127" idx="0"/>
          </p:cNvCxnSpPr>
          <p:nvPr/>
        </p:nvCxnSpPr>
        <p:spPr>
          <a:xfrm flipH="1" rot="-5400000">
            <a:off x="6050979" y="361235"/>
            <a:ext cx="231600" cy="3189600"/>
          </a:xfrm>
          <a:prstGeom prst="bentConnector3">
            <a:avLst>
              <a:gd fmla="val 50024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9"/>
          <p:cNvCxnSpPr>
            <a:stCxn id="122" idx="2"/>
            <a:endCxn id="126" idx="0"/>
          </p:cNvCxnSpPr>
          <p:nvPr/>
        </p:nvCxnSpPr>
        <p:spPr>
          <a:xfrm flipH="1" rot="-5400000">
            <a:off x="4983879" y="1428335"/>
            <a:ext cx="231600" cy="1055400"/>
          </a:xfrm>
          <a:prstGeom prst="bentConnector3">
            <a:avLst>
              <a:gd fmla="val 50024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9"/>
          <p:cNvCxnSpPr>
            <a:stCxn id="122" idx="2"/>
            <a:endCxn id="125" idx="0"/>
          </p:cNvCxnSpPr>
          <p:nvPr/>
        </p:nvCxnSpPr>
        <p:spPr>
          <a:xfrm rot="5400000">
            <a:off x="3916629" y="1416485"/>
            <a:ext cx="231600" cy="1079100"/>
          </a:xfrm>
          <a:prstGeom prst="bentConnector3">
            <a:avLst>
              <a:gd fmla="val 50024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9"/>
          <p:cNvCxnSpPr>
            <a:stCxn id="124" idx="2"/>
            <a:endCxn id="130" idx="0"/>
          </p:cNvCxnSpPr>
          <p:nvPr/>
        </p:nvCxnSpPr>
        <p:spPr>
          <a:xfrm rot="5400000">
            <a:off x="1782253" y="3308503"/>
            <a:ext cx="231600" cy="1079100"/>
          </a:xfrm>
          <a:prstGeom prst="bentConnector3">
            <a:avLst>
              <a:gd fmla="val 50023" name="adj1"/>
            </a:avLst>
          </a:prstGeom>
          <a:noFill/>
          <a:ln cap="flat" cmpd="sng" w="28575">
            <a:solidFill>
              <a:srgbClr val="7890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>
            <a:stCxn id="124" idx="2"/>
            <a:endCxn id="131" idx="0"/>
          </p:cNvCxnSpPr>
          <p:nvPr/>
        </p:nvCxnSpPr>
        <p:spPr>
          <a:xfrm flipH="1" rot="-5400000">
            <a:off x="2849503" y="3320353"/>
            <a:ext cx="231600" cy="1055400"/>
          </a:xfrm>
          <a:prstGeom prst="bentConnector3">
            <a:avLst>
              <a:gd fmla="val 50023" name="adj1"/>
            </a:avLst>
          </a:prstGeom>
          <a:noFill/>
          <a:ln cap="flat" cmpd="sng" w="28575">
            <a:solidFill>
              <a:srgbClr val="7890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>
            <a:stCxn id="124" idx="2"/>
            <a:endCxn id="132" idx="0"/>
          </p:cNvCxnSpPr>
          <p:nvPr/>
        </p:nvCxnSpPr>
        <p:spPr>
          <a:xfrm flipH="1" rot="-5400000">
            <a:off x="3916603" y="2253253"/>
            <a:ext cx="231600" cy="3189600"/>
          </a:xfrm>
          <a:prstGeom prst="bentConnector3">
            <a:avLst>
              <a:gd fmla="val 50023" name="adj1"/>
            </a:avLst>
          </a:prstGeom>
          <a:noFill/>
          <a:ln cap="flat" cmpd="sng" w="28575">
            <a:solidFill>
              <a:srgbClr val="78909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9"/>
          <p:cNvSpPr txBox="1"/>
          <p:nvPr/>
        </p:nvSpPr>
        <p:spPr>
          <a:xfrm>
            <a:off x="225588" y="118978"/>
            <a:ext cx="86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909C"/>
                </a:solidFill>
                <a:latin typeface="Montserrat"/>
                <a:ea typeface="Montserrat"/>
                <a:cs typeface="Montserrat"/>
                <a:sym typeface="Montserrat"/>
              </a:rPr>
              <a:t>Things to consider - the larger AI spectrum</a:t>
            </a:r>
            <a:endParaRPr b="1" sz="1800">
              <a:solidFill>
                <a:srgbClr val="7890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225587" y="118972"/>
            <a:ext cx="4054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800" lIns="75600" spcFirstLastPara="1" rIns="75600" wrap="square" tIns="37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b="1" i="0" lang="en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</a:t>
            </a:r>
            <a:r>
              <a:rPr lang="en" sz="1800"/>
              <a:t>r</a:t>
            </a:r>
            <a:r>
              <a:rPr b="1" i="0" lang="en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egression</a:t>
            </a:r>
            <a:endParaRPr b="1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225587" y="740322"/>
            <a:ext cx="4387500" cy="40344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3405A"/>
                </a:solidFill>
              </a:rPr>
              <a:t>Regression </a:t>
            </a:r>
            <a:r>
              <a:rPr b="1" lang="en">
                <a:solidFill>
                  <a:srgbClr val="03405A"/>
                </a:solidFill>
              </a:rPr>
              <a:t>is finding</a:t>
            </a:r>
            <a:r>
              <a:rPr b="1" i="0" lang="en" sz="1200" u="none" cap="none" strike="noStrike">
                <a:solidFill>
                  <a:srgbClr val="03405A"/>
                </a:solidFill>
              </a:rPr>
              <a:t> relationships between</a:t>
            </a:r>
            <a:r>
              <a:rPr b="1" lang="en">
                <a:solidFill>
                  <a:srgbClr val="03405A"/>
                </a:solidFill>
              </a:rPr>
              <a:t>:</a:t>
            </a:r>
            <a:endParaRPr b="1">
              <a:solidFill>
                <a:srgbClr val="03405A"/>
              </a:solidFill>
            </a:endParaRPr>
          </a:p>
          <a:p>
            <a:pPr indent="-203200" lvl="0" marL="203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03405A"/>
                </a:solidFill>
              </a:rPr>
              <a:t>A numeric, </a:t>
            </a:r>
            <a:r>
              <a:rPr b="0" lang="en" sz="1200" u="none" cap="none" strike="noStrik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dependent variable</a:t>
            </a:r>
            <a:r>
              <a:rPr b="0" i="0" lang="en" sz="1200" u="none" cap="none" strike="noStrik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1" lang="en" sz="1200" u="none" cap="none" strike="noStrik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>
              <a:solidFill>
                <a:srgbClr val="03405A"/>
              </a:solidFill>
            </a:endParaRPr>
          </a:p>
          <a:p>
            <a:pPr indent="-203200" lvl="1" marL="5207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03405A"/>
                </a:solidFill>
              </a:rPr>
              <a:t>Like the price of a house, size of a loan, etc.</a:t>
            </a:r>
            <a:endParaRPr>
              <a:solidFill>
                <a:srgbClr val="03405A"/>
              </a:solidFill>
            </a:endParaRPr>
          </a:p>
          <a:p>
            <a:pPr indent="-203200" lvl="0" marL="203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03405A"/>
                </a:solidFill>
              </a:rPr>
              <a:t>And, a number of independent predictor variables, each known as an </a:t>
            </a:r>
            <a:r>
              <a:rPr i="1" lang="en">
                <a:solidFill>
                  <a:srgbClr val="03405A"/>
                </a:solidFill>
              </a:rPr>
              <a:t>X</a:t>
            </a:r>
            <a:r>
              <a:rPr baseline="-25000" i="1" lang="en">
                <a:solidFill>
                  <a:srgbClr val="03405A"/>
                </a:solidFill>
              </a:rPr>
              <a:t>j</a:t>
            </a:r>
            <a:endParaRPr i="1">
              <a:solidFill>
                <a:srgbClr val="03405A"/>
              </a:solidFill>
            </a:endParaRPr>
          </a:p>
          <a:p>
            <a:pPr indent="-203200" lvl="1" marL="5207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03405A"/>
                </a:solidFill>
              </a:rPr>
              <a:t>Like the size and location of the house, type of tree, etc.</a:t>
            </a:r>
            <a:endParaRPr>
              <a:solidFill>
                <a:srgbClr val="03405A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405A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405A"/>
                </a:solidFill>
              </a:rPr>
              <a:t>It’s a type of supervised learning:</a:t>
            </a:r>
            <a:endParaRPr b="1">
              <a:solidFill>
                <a:srgbClr val="03405A"/>
              </a:solidFill>
            </a:endParaRPr>
          </a:p>
          <a:p>
            <a:pPr indent="-203200" lvl="0" marL="2032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03405A"/>
                </a:solidFill>
              </a:rPr>
              <a:t>Supervised learning is a subset of machine learning - simply the process of working out how some inputs relate to some outputs.</a:t>
            </a:r>
            <a:endParaRPr>
              <a:solidFill>
                <a:srgbClr val="03405A"/>
              </a:solidFill>
            </a:endParaRPr>
          </a:p>
          <a:p>
            <a:pPr indent="-203200" lvl="1" marL="5207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Font typeface="Arial"/>
              <a:buChar char="•"/>
            </a:pPr>
            <a:r>
              <a:rPr i="1" lang="en">
                <a:solidFill>
                  <a:srgbClr val="03405A"/>
                </a:solidFill>
              </a:rPr>
              <a:t>Inputs</a:t>
            </a:r>
            <a:r>
              <a:rPr lang="en">
                <a:solidFill>
                  <a:srgbClr val="03405A"/>
                </a:solidFill>
              </a:rPr>
              <a:t>: independent </a:t>
            </a:r>
            <a:r>
              <a:rPr i="1" lang="en">
                <a:solidFill>
                  <a:srgbClr val="03405A"/>
                </a:solidFill>
              </a:rPr>
              <a:t>X</a:t>
            </a:r>
            <a:r>
              <a:rPr baseline="-25000" i="1" lang="en">
                <a:solidFill>
                  <a:srgbClr val="03405A"/>
                </a:solidFill>
              </a:rPr>
              <a:t>j</a:t>
            </a:r>
            <a:r>
              <a:rPr i="1" lang="en">
                <a:solidFill>
                  <a:srgbClr val="03405A"/>
                </a:solidFill>
              </a:rPr>
              <a:t>’s</a:t>
            </a:r>
            <a:r>
              <a:rPr lang="en">
                <a:solidFill>
                  <a:srgbClr val="03405A"/>
                </a:solidFill>
              </a:rPr>
              <a:t> described above;</a:t>
            </a:r>
            <a:endParaRPr>
              <a:solidFill>
                <a:srgbClr val="03405A"/>
              </a:solidFill>
            </a:endParaRPr>
          </a:p>
          <a:p>
            <a:pPr indent="-203200" lvl="1" marL="5207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Font typeface="Arial"/>
              <a:buChar char="•"/>
            </a:pPr>
            <a:r>
              <a:rPr i="1" lang="en">
                <a:solidFill>
                  <a:srgbClr val="03405A"/>
                </a:solidFill>
              </a:rPr>
              <a:t>Outputs</a:t>
            </a:r>
            <a:r>
              <a:rPr lang="en">
                <a:solidFill>
                  <a:srgbClr val="03405A"/>
                </a:solidFill>
              </a:rPr>
              <a:t>: dependent </a:t>
            </a:r>
            <a:r>
              <a:rPr i="1" lang="en">
                <a:solidFill>
                  <a:srgbClr val="03405A"/>
                </a:solidFill>
              </a:rPr>
              <a:t>Y, </a:t>
            </a:r>
            <a:r>
              <a:rPr lang="en">
                <a:solidFill>
                  <a:srgbClr val="03405A"/>
                </a:solidFill>
              </a:rPr>
              <a:t> as above.</a:t>
            </a:r>
            <a:endParaRPr>
              <a:solidFill>
                <a:srgbClr val="03405A"/>
              </a:solidFill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682" y="2315288"/>
            <a:ext cx="963845" cy="10007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6931179" y="3163060"/>
            <a:ext cx="1047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SOME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RELATIONSHIP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0"/>
          <p:cNvSpPr/>
          <p:nvPr/>
        </p:nvSpPr>
        <p:spPr>
          <a:xfrm rot="5400000">
            <a:off x="5865307" y="893251"/>
            <a:ext cx="174600" cy="1907400"/>
          </a:xfrm>
          <a:prstGeom prst="leftBrace">
            <a:avLst>
              <a:gd fmla="val 120840" name="adj1"/>
              <a:gd fmla="val 50000" name="adj2"/>
            </a:avLst>
          </a:prstGeom>
          <a:noFill/>
          <a:ln cap="flat" cmpd="sng" w="9525">
            <a:solidFill>
              <a:srgbClr val="2428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 rot="5400000">
            <a:off x="8287623" y="1476151"/>
            <a:ext cx="174600" cy="741600"/>
          </a:xfrm>
          <a:prstGeom prst="leftBrace">
            <a:avLst>
              <a:gd fmla="val 120840" name="adj1"/>
              <a:gd fmla="val 50000" name="adj2"/>
            </a:avLst>
          </a:prstGeom>
          <a:noFill/>
          <a:ln cap="flat" cmpd="sng" w="9525">
            <a:solidFill>
              <a:srgbClr val="2428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5816436" y="1450452"/>
            <a:ext cx="513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1300">
                <a:latin typeface="Montserrat"/>
                <a:ea typeface="Montserrat"/>
                <a:cs typeface="Montserrat"/>
                <a:sym typeface="Montserrat"/>
              </a:rPr>
              <a:t>j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8256860" y="1495392"/>
            <a:ext cx="18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57" name="Google Shape;157;p20"/>
          <p:cNvGraphicFramePr/>
          <p:nvPr/>
        </p:nvGraphicFramePr>
        <p:xfrm>
          <a:off x="4998856" y="20193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{647A61A0-7CC4-478D-BE49-BE82CDFFD2E6}</a:tableStyleId>
              </a:tblPr>
              <a:tblGrid>
                <a:gridCol w="953725"/>
                <a:gridCol w="9537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Area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0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05A"/>
                    </a:solidFill>
                  </a:tcPr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Sandton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Clifton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" name="Google Shape;158;p20"/>
          <p:cNvGraphicFramePr/>
          <p:nvPr/>
        </p:nvGraphicFramePr>
        <p:xfrm>
          <a:off x="8004078" y="1983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{647A61A0-7CC4-478D-BE49-BE82CDFFD2E6}</a:tableStyleId>
              </a:tblPr>
              <a:tblGrid>
                <a:gridCol w="741500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05A"/>
                    </a:solidFill>
                  </a:tcPr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R16m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R22m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</a:tr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3405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b="1" sz="1100">
                        <a:solidFill>
                          <a:srgbClr val="03405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5100" marB="65100" marR="65100" marL="65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D1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4937" y="2869127"/>
            <a:ext cx="2595277" cy="157696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type="title"/>
          </p:nvPr>
        </p:nvSpPr>
        <p:spPr>
          <a:xfrm>
            <a:off x="225572" y="118975"/>
            <a:ext cx="5364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800" lIns="75600" spcFirstLastPara="1" rIns="75600" wrap="square" tIns="37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b="1" i="0" lang="en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</a:t>
            </a:r>
            <a:r>
              <a:rPr lang="en" sz="1800"/>
              <a:t>r</a:t>
            </a:r>
            <a:r>
              <a:rPr b="1" i="0" lang="en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egression (</a:t>
            </a:r>
            <a:r>
              <a:rPr lang="en" sz="1800"/>
              <a:t>c</a:t>
            </a:r>
            <a:r>
              <a:rPr b="1" i="0" lang="en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ontinu</a:t>
            </a:r>
            <a:r>
              <a:rPr lang="en" sz="1800"/>
              <a:t>ed</a:t>
            </a:r>
            <a:r>
              <a:rPr b="1" i="0" lang="en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762" y="1031566"/>
            <a:ext cx="2416494" cy="1497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225587" y="740322"/>
            <a:ext cx="4513200" cy="40344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405A"/>
                </a:solidFill>
              </a:rPr>
              <a:t>Our data is some mystery function y = </a:t>
            </a:r>
            <a:r>
              <a:rPr b="1" i="1" lang="en">
                <a:solidFill>
                  <a:srgbClr val="03405A"/>
                </a:solidFill>
              </a:rPr>
              <a:t>f</a:t>
            </a:r>
            <a:r>
              <a:rPr b="1" lang="en">
                <a:solidFill>
                  <a:srgbClr val="03405A"/>
                </a:solidFill>
              </a:rPr>
              <a:t>(X):</a:t>
            </a:r>
            <a:endParaRPr b="1">
              <a:solidFill>
                <a:srgbClr val="03405A"/>
              </a:solidFill>
            </a:endParaRPr>
          </a:p>
          <a:p>
            <a:pPr indent="-241300" lvl="0" marL="330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We will never know what the true </a:t>
            </a:r>
            <a:r>
              <a:rPr i="1" lang="en">
                <a:solidFill>
                  <a:srgbClr val="03405A"/>
                </a:solidFill>
              </a:rPr>
              <a:t>f </a:t>
            </a:r>
            <a:r>
              <a:rPr lang="en">
                <a:solidFill>
                  <a:srgbClr val="03405A"/>
                </a:solidFill>
              </a:rPr>
              <a:t>is.</a:t>
            </a:r>
            <a:endParaRPr>
              <a:solidFill>
                <a:srgbClr val="03405A"/>
              </a:solidFill>
            </a:endParaRPr>
          </a:p>
          <a:p>
            <a:pPr indent="-241300" lvl="0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Machine learning is the process of getting as close as we can to that </a:t>
            </a:r>
            <a:r>
              <a:rPr i="1" lang="en">
                <a:solidFill>
                  <a:srgbClr val="03405A"/>
                </a:solidFill>
              </a:rPr>
              <a:t>f.</a:t>
            </a:r>
            <a:endParaRPr i="1">
              <a:solidFill>
                <a:srgbClr val="03405A"/>
              </a:solidFill>
            </a:endParaRPr>
          </a:p>
          <a:p>
            <a:pPr indent="-241300" lvl="0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The gap between the true </a:t>
            </a:r>
            <a:r>
              <a:rPr i="1" lang="en">
                <a:solidFill>
                  <a:srgbClr val="03405A"/>
                </a:solidFill>
              </a:rPr>
              <a:t>f</a:t>
            </a:r>
            <a:r>
              <a:rPr lang="en">
                <a:solidFill>
                  <a:srgbClr val="03405A"/>
                </a:solidFill>
              </a:rPr>
              <a:t> and our approximation of it is known as </a:t>
            </a:r>
            <a:r>
              <a:rPr i="1" lang="en">
                <a:solidFill>
                  <a:srgbClr val="03405A"/>
                </a:solidFill>
              </a:rPr>
              <a:t>error.</a:t>
            </a:r>
            <a:endParaRPr i="1">
              <a:solidFill>
                <a:srgbClr val="03405A"/>
              </a:solidFill>
            </a:endParaRPr>
          </a:p>
          <a:p>
            <a:pPr indent="-241300" lvl="0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The model we produce is</a:t>
            </a:r>
            <a:r>
              <a:rPr b="1" lang="en">
                <a:solidFill>
                  <a:srgbClr val="03405A"/>
                </a:solidFill>
              </a:rPr>
              <a:t> </a:t>
            </a:r>
            <a:r>
              <a:rPr lang="en">
                <a:solidFill>
                  <a:srgbClr val="03405A"/>
                </a:solidFill>
              </a:rPr>
              <a:t>ŷ = </a:t>
            </a:r>
            <a:r>
              <a:rPr i="1" lang="en">
                <a:solidFill>
                  <a:srgbClr val="03405A"/>
                </a:solidFill>
              </a:rPr>
              <a:t>f</a:t>
            </a:r>
            <a:r>
              <a:rPr lang="en">
                <a:solidFill>
                  <a:srgbClr val="03405A"/>
                </a:solidFill>
              </a:rPr>
              <a:t>(X) + error.</a:t>
            </a:r>
            <a:endParaRPr>
              <a:solidFill>
                <a:srgbClr val="03405A"/>
              </a:solidFill>
            </a:endParaRPr>
          </a:p>
          <a:p>
            <a:pPr indent="-241300" lvl="0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We have means of determining how close our ŷ is to </a:t>
            </a:r>
            <a:r>
              <a:rPr i="1" lang="en">
                <a:solidFill>
                  <a:srgbClr val="03405A"/>
                </a:solidFill>
              </a:rPr>
              <a:t>f</a:t>
            </a:r>
            <a:r>
              <a:rPr lang="en">
                <a:solidFill>
                  <a:srgbClr val="03405A"/>
                </a:solidFill>
              </a:rPr>
              <a:t> - </a:t>
            </a:r>
            <a:r>
              <a:rPr i="1" lang="en">
                <a:solidFill>
                  <a:srgbClr val="03405A"/>
                </a:solidFill>
              </a:rPr>
              <a:t>called goodness of fit</a:t>
            </a:r>
            <a:r>
              <a:rPr lang="en">
                <a:solidFill>
                  <a:srgbClr val="03405A"/>
                </a:solidFill>
              </a:rPr>
              <a:t> measures.</a:t>
            </a:r>
            <a:endParaRPr>
              <a:solidFill>
                <a:srgbClr val="03405A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405A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405A"/>
                </a:solidFill>
              </a:rPr>
              <a:t>Regression is useful for:</a:t>
            </a:r>
            <a:endParaRPr b="1">
              <a:solidFill>
                <a:srgbClr val="03405A"/>
              </a:solidFill>
            </a:endParaRPr>
          </a:p>
          <a:p>
            <a:pPr indent="-241300" lvl="0" marL="330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Modelling and analysing data;</a:t>
            </a:r>
            <a:endParaRPr>
              <a:solidFill>
                <a:srgbClr val="03405A"/>
              </a:solidFill>
            </a:endParaRPr>
          </a:p>
          <a:p>
            <a:pPr indent="-241300" lvl="0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Explaining relationships between variables (the X</a:t>
            </a:r>
            <a:r>
              <a:rPr baseline="-25000" lang="en">
                <a:solidFill>
                  <a:srgbClr val="03405A"/>
                </a:solidFill>
              </a:rPr>
              <a:t>j</a:t>
            </a:r>
            <a:r>
              <a:rPr lang="en">
                <a:solidFill>
                  <a:srgbClr val="03405A"/>
                </a:solidFill>
              </a:rPr>
              <a:t>s);</a:t>
            </a:r>
            <a:endParaRPr>
              <a:solidFill>
                <a:srgbClr val="03405A"/>
              </a:solidFill>
            </a:endParaRPr>
          </a:p>
          <a:p>
            <a:pPr indent="-241300" lvl="0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Predicting numerical values.</a:t>
            </a:r>
            <a:endParaRPr>
              <a:solidFill>
                <a:srgbClr val="03405A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3405A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822524" y="1308230"/>
            <a:ext cx="1067700" cy="944100"/>
          </a:xfrm>
          <a:prstGeom prst="wedgeRoundRectCallout">
            <a:avLst>
              <a:gd fmla="val -24685" name="adj1"/>
              <a:gd fmla="val 16190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Here is one example of a function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y =  f(X)...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006146" y="3112661"/>
            <a:ext cx="1385700" cy="1243800"/>
          </a:xfrm>
          <a:prstGeom prst="wedgeRoundRectCallout">
            <a:avLst>
              <a:gd fmla="val 43164" name="adj1"/>
              <a:gd fmla="val -11823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...and another. Can we find some </a:t>
            </a:r>
            <a:r>
              <a:rPr lang="en" sz="12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ŷ that closely </a:t>
            </a:r>
            <a:r>
              <a:rPr i="1" lang="en" sz="12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models</a:t>
            </a:r>
            <a:r>
              <a:rPr lang="en" sz="12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 them?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225575" y="118975"/>
            <a:ext cx="8763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800" lIns="75600" spcFirstLastPara="1" rIns="75600" wrap="square" tIns="37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 sz="1800"/>
              <a:t>Simulated aptitude and interview scores, and academic performance</a:t>
            </a:r>
            <a:endParaRPr b="1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" y="1221427"/>
            <a:ext cx="4550309" cy="303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853" y="1221429"/>
            <a:ext cx="4550309" cy="303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800" lIns="75600" spcFirstLastPara="1" rIns="75600" wrap="square" tIns="37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i="1" lang="en" sz="1800"/>
              <a:t>Linear </a:t>
            </a:r>
            <a:r>
              <a:rPr lang="en" sz="1800"/>
              <a:t>regression mechanics</a:t>
            </a:r>
            <a:endParaRPr b="1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225587" y="740322"/>
            <a:ext cx="4487700" cy="40344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405A"/>
                </a:solidFill>
              </a:rPr>
              <a:t>Linear regression:</a:t>
            </a:r>
            <a:endParaRPr b="1"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Is the process of fitting a straight line through the data.</a:t>
            </a:r>
            <a:endParaRPr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Known as the line of </a:t>
            </a:r>
            <a:r>
              <a:rPr b="1" lang="en">
                <a:solidFill>
                  <a:srgbClr val="03405A"/>
                </a:solidFill>
              </a:rPr>
              <a:t>best fit.</a:t>
            </a:r>
            <a:endParaRPr>
              <a:solidFill>
                <a:srgbClr val="03405A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405A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405A"/>
                </a:solidFill>
              </a:rPr>
              <a:t>How is the line fit?</a:t>
            </a:r>
            <a:endParaRPr b="1"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Method known as </a:t>
            </a:r>
            <a:r>
              <a:rPr b="1" lang="en">
                <a:solidFill>
                  <a:srgbClr val="03405A"/>
                </a:solidFill>
              </a:rPr>
              <a:t>ordinary least squares </a:t>
            </a:r>
            <a:r>
              <a:rPr lang="en">
                <a:solidFill>
                  <a:srgbClr val="03405A"/>
                </a:solidFill>
              </a:rPr>
              <a:t>(OLS);</a:t>
            </a:r>
            <a:endParaRPr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Residuals: vertical distances between the line we fit and the data points we have (see right).</a:t>
            </a:r>
            <a:endParaRPr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OLS attempts to minimise the residuals to fit the line.</a:t>
            </a:r>
            <a:endParaRPr>
              <a:solidFill>
                <a:srgbClr val="03405A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405A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405A"/>
                </a:solidFill>
              </a:rPr>
              <a:t>Common measures of fit:</a:t>
            </a:r>
            <a:endParaRPr b="1"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Mean squared error (MSE);</a:t>
            </a:r>
            <a:endParaRPr>
              <a:solidFill>
                <a:srgbClr val="03405A"/>
              </a:solidFill>
            </a:endParaRPr>
          </a:p>
          <a:p>
            <a:pPr indent="-241300" lvl="0" marL="330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3405A"/>
              </a:buClr>
              <a:buSzPts val="1200"/>
              <a:buChar char="•"/>
            </a:pPr>
            <a:r>
              <a:rPr lang="en">
                <a:solidFill>
                  <a:srgbClr val="03405A"/>
                </a:solidFill>
              </a:rPr>
              <a:t>R</a:t>
            </a:r>
            <a:r>
              <a:rPr baseline="30000" lang="en">
                <a:solidFill>
                  <a:srgbClr val="03405A"/>
                </a:solidFill>
              </a:rPr>
              <a:t>2</a:t>
            </a:r>
            <a:r>
              <a:rPr lang="en">
                <a:solidFill>
                  <a:srgbClr val="03405A"/>
                </a:solidFill>
              </a:rPr>
              <a:t> (quality of fit).</a:t>
            </a:r>
            <a:endParaRPr>
              <a:solidFill>
                <a:srgbClr val="03405A"/>
              </a:solidFill>
            </a:endParaRPr>
          </a:p>
        </p:txBody>
      </p:sp>
      <p:pic>
        <p:nvPicPr>
          <p:cNvPr descr="Regression with Residuals | TikZ example"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736" y="1791862"/>
            <a:ext cx="3144771" cy="268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6408745" y="623344"/>
            <a:ext cx="1129200" cy="1060800"/>
          </a:xfrm>
          <a:prstGeom prst="wedgeRoundRectCallout">
            <a:avLst>
              <a:gd fmla="val 66503" name="adj1"/>
              <a:gd fmla="val 11816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The vertical blue and red lines are the </a:t>
            </a:r>
            <a:r>
              <a:rPr b="1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residuals</a:t>
            </a: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800" lIns="75600" spcFirstLastPara="1" rIns="75600" wrap="square" tIns="37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 sz="1800"/>
              <a:t>Univariate regression 1: On aptitude test score</a:t>
            </a:r>
            <a:endParaRPr b="1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050" y="1188848"/>
            <a:ext cx="4626287" cy="308419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6211686" y="3506570"/>
            <a:ext cx="950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MSE:	 37.12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aseline="30000" lang="en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:	0.731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334107" y="1263992"/>
            <a:ext cx="1513200" cy="1380900"/>
          </a:xfrm>
          <a:prstGeom prst="wedgeRoundRectCallout">
            <a:avLst>
              <a:gd fmla="val -26473" name="adj1"/>
              <a:gd fmla="val -9248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Univariate means that we only have </a:t>
            </a:r>
            <a:r>
              <a:rPr b="1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one predictor variable</a:t>
            </a: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 (one X</a:t>
            </a:r>
            <a:r>
              <a:rPr baseline="-25000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7162534" y="1308462"/>
            <a:ext cx="1445100" cy="1380900"/>
          </a:xfrm>
          <a:prstGeom prst="wedgeRoundRectCallout">
            <a:avLst>
              <a:gd fmla="val -87128" name="adj1"/>
              <a:gd fmla="val 10776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Here are some measures of fit: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Mean squared error</a:t>
            </a:r>
            <a:r>
              <a:rPr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 and</a:t>
            </a:r>
            <a:endParaRPr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R-squared</a:t>
            </a:r>
            <a:endParaRPr b="1" sz="1100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